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9" r:id="rId4"/>
    <p:sldId id="261" r:id="rId5"/>
    <p:sldId id="257" r:id="rId6"/>
    <p:sldId id="258" r:id="rId7"/>
    <p:sldId id="263" r:id="rId8"/>
    <p:sldId id="262" r:id="rId9"/>
    <p:sldId id="266" r:id="rId10"/>
    <p:sldId id="282" r:id="rId11"/>
    <p:sldId id="267" r:id="rId12"/>
    <p:sldId id="276" r:id="rId13"/>
    <p:sldId id="278" r:id="rId14"/>
    <p:sldId id="283" r:id="rId15"/>
    <p:sldId id="265" r:id="rId16"/>
    <p:sldId id="269" r:id="rId17"/>
    <p:sldId id="270" r:id="rId18"/>
    <p:sldId id="274"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a" initials="aa" lastIdx="1" clrIdx="0">
    <p:extLst>
      <p:ext uri="{19B8F6BF-5375-455C-9EA6-DF929625EA0E}">
        <p15:presenceInfo xmlns:p15="http://schemas.microsoft.com/office/powerpoint/2012/main" userId="ef118a66bddd40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Date Placeholder 2"/>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10/14/2024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10/14/2024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4212" y="747375"/>
            <a:ext cx="8001000" cy="2971801"/>
          </a:xfrm>
        </p:spPr>
        <p:txBody>
          <a:bodyPr/>
          <a:lstStyle/>
          <a:p>
            <a:r>
              <a:rPr lang="fr-FR" dirty="0" err="1"/>
              <a:t>fdgf</a:t>
            </a:r>
            <a:endParaRPr lang="fr-FR" dirty="0"/>
          </a:p>
        </p:txBody>
      </p:sp>
      <p:sp>
        <p:nvSpPr>
          <p:cNvPr id="3" name="Sous-titre 2"/>
          <p:cNvSpPr>
            <a:spLocks noGrp="1"/>
          </p:cNvSpPr>
          <p:nvPr>
            <p:ph type="subTitle" idx="1"/>
          </p:nvPr>
        </p:nvSpPr>
        <p:spPr/>
        <p:txBody>
          <a:bodyPr/>
          <a:lstStyle/>
          <a:p>
            <a:r>
              <a:rPr lang="fr-FR" dirty="0"/>
              <a:t> </a:t>
            </a:r>
          </a:p>
        </p:txBody>
      </p:sp>
      <p:pic>
        <p:nvPicPr>
          <p:cNvPr id="4" name="Picture 2" descr="A $40,000 Exoskeleton Allows Paraplegics to Walk - MedicalExpo e-Magazine"/>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9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333308" y="1659933"/>
            <a:ext cx="4399984" cy="3970318"/>
          </a:xfrm>
          <a:prstGeom prst="rect">
            <a:avLst/>
          </a:prstGeom>
        </p:spPr>
        <p:txBody>
          <a:bodyPr wrap="square">
            <a:spAutoFit/>
          </a:bodyPr>
          <a:lstStyle/>
          <a:p>
            <a:pPr algn="ctr"/>
            <a:r>
              <a:rPr lang="fr-FR" dirty="0"/>
              <a:t>By </a:t>
            </a:r>
            <a:r>
              <a:rPr lang="fr-FR" dirty="0">
                <a:solidFill>
                  <a:schemeClr val="accent3"/>
                </a:solidFill>
              </a:rPr>
              <a:t>Ali Ahmadi</a:t>
            </a:r>
          </a:p>
          <a:p>
            <a:pPr algn="ctr"/>
            <a:endParaRPr lang="fr-FR" dirty="0">
              <a:solidFill>
                <a:schemeClr val="accent5"/>
              </a:solidFill>
            </a:endParaRPr>
          </a:p>
          <a:p>
            <a:pPr algn="ctr"/>
            <a:endParaRPr lang="fr-FR" dirty="0">
              <a:solidFill>
                <a:schemeClr val="accent5"/>
              </a:solidFill>
            </a:endParaRPr>
          </a:p>
          <a:p>
            <a:pPr algn="ctr"/>
            <a:endParaRPr lang="fr-FR" dirty="0">
              <a:solidFill>
                <a:schemeClr val="accent5"/>
              </a:solidFill>
            </a:endParaRPr>
          </a:p>
          <a:p>
            <a:pPr algn="ctr"/>
            <a:r>
              <a:rPr lang="fr-FR" dirty="0"/>
              <a:t>Supervisors: </a:t>
            </a:r>
          </a:p>
          <a:p>
            <a:pPr algn="ctr"/>
            <a:r>
              <a:rPr lang="fr-FR" dirty="0">
                <a:solidFill>
                  <a:schemeClr val="accent3"/>
                </a:solidFill>
              </a:rPr>
              <a:t>Prof. Olivier Bruneau</a:t>
            </a:r>
          </a:p>
          <a:p>
            <a:pPr algn="ctr"/>
            <a:r>
              <a:rPr lang="fr-FR" dirty="0">
                <a:solidFill>
                  <a:schemeClr val="accent3"/>
                </a:solidFill>
              </a:rPr>
              <a:t>Prof. Federica Battisti</a:t>
            </a:r>
          </a:p>
          <a:p>
            <a:pPr algn="ctr"/>
            <a:r>
              <a:rPr lang="fr-FR" dirty="0">
                <a:solidFill>
                  <a:schemeClr val="accent3"/>
                </a:solidFill>
              </a:rPr>
              <a:t>Prof. Miguel Colom </a:t>
            </a:r>
          </a:p>
          <a:p>
            <a:pPr algn="ctr"/>
            <a:r>
              <a:rPr lang="fr-FR" dirty="0">
                <a:solidFill>
                  <a:schemeClr val="accent3"/>
                </a:solidFill>
              </a:rPr>
              <a:t> Prof. Bastien Berret</a:t>
            </a:r>
          </a:p>
          <a:p>
            <a:pPr algn="ctr"/>
            <a:r>
              <a:rPr lang="fr-FR" dirty="0">
                <a:solidFill>
                  <a:schemeClr val="accent3"/>
                </a:solidFill>
              </a:rPr>
              <a:t>Lucas Quesada</a:t>
            </a:r>
            <a:endParaRPr lang="fr-FR" dirty="0"/>
          </a:p>
          <a:p>
            <a:pPr algn="ctr"/>
            <a:endParaRPr lang="fr-FR" dirty="0"/>
          </a:p>
          <a:p>
            <a:pPr algn="ctr"/>
            <a:endParaRPr lang="fr-FR" dirty="0"/>
          </a:p>
          <a:p>
            <a:pPr algn="ctr"/>
            <a:endParaRPr lang="fr-FR" dirty="0">
              <a:solidFill>
                <a:srgbClr val="FFFF00"/>
              </a:solidFill>
            </a:endParaRPr>
          </a:p>
          <a:p>
            <a:pPr algn="ctr"/>
            <a:r>
              <a:rPr lang="fr-FR" dirty="0">
                <a:solidFill>
                  <a:schemeClr val="accent5">
                    <a:lumMod val="75000"/>
                  </a:schemeClr>
                </a:solidFill>
              </a:rPr>
              <a:t>Paris Saclay</a:t>
            </a:r>
            <a:r>
              <a:rPr lang="fr-FR" dirty="0">
                <a:solidFill>
                  <a:schemeClr val="accent2">
                    <a:lumMod val="60000"/>
                    <a:lumOff val="40000"/>
                  </a:schemeClr>
                </a:solidFill>
              </a:rPr>
              <a:t>-Spring 2024</a:t>
            </a:r>
          </a:p>
        </p:txBody>
      </p:sp>
      <p:pic>
        <p:nvPicPr>
          <p:cNvPr id="7" name="Image 6"/>
          <p:cNvPicPr>
            <a:picLocks noChangeAspect="1"/>
          </p:cNvPicPr>
          <p:nvPr/>
        </p:nvPicPr>
        <p:blipFill>
          <a:blip r:embed="rId3"/>
          <a:stretch>
            <a:fillRect/>
          </a:stretch>
        </p:blipFill>
        <p:spPr>
          <a:xfrm>
            <a:off x="0" y="5996449"/>
            <a:ext cx="3973127" cy="871741"/>
          </a:xfrm>
          <a:prstGeom prst="rect">
            <a:avLst/>
          </a:prstGeom>
        </p:spPr>
      </p:pic>
      <p:sp>
        <p:nvSpPr>
          <p:cNvPr id="10" name="Rectangle 9"/>
          <p:cNvSpPr/>
          <p:nvPr/>
        </p:nvSpPr>
        <p:spPr>
          <a:xfrm>
            <a:off x="1233261" y="213611"/>
            <a:ext cx="9509334" cy="646331"/>
          </a:xfrm>
          <a:prstGeom prst="rect">
            <a:avLst/>
          </a:prstGeom>
        </p:spPr>
        <p:txBody>
          <a:bodyPr wrap="none">
            <a:spAutoFit/>
          </a:bodyPr>
          <a:lstStyle/>
          <a:p>
            <a:r>
              <a:rPr lang="fr-FR" dirty="0"/>
              <a:t>Applying Neural Network to the Exoskeleton Robots to Improve Movement Flexibility</a:t>
            </a:r>
          </a:p>
          <a:p>
            <a:endParaRPr lang="fr-FR" dirty="0"/>
          </a:p>
        </p:txBody>
      </p:sp>
      <p:pic>
        <p:nvPicPr>
          <p:cNvPr id="11" name="Image 10"/>
          <p:cNvPicPr>
            <a:picLocks noChangeAspect="1"/>
          </p:cNvPicPr>
          <p:nvPr/>
        </p:nvPicPr>
        <p:blipFill>
          <a:blip r:embed="rId4"/>
          <a:stretch>
            <a:fillRect/>
          </a:stretch>
        </p:blipFill>
        <p:spPr>
          <a:xfrm>
            <a:off x="8218875" y="5996449"/>
            <a:ext cx="2732116" cy="871741"/>
          </a:xfrm>
          <a:prstGeom prst="rect">
            <a:avLst/>
          </a:prstGeom>
        </p:spPr>
      </p:pic>
      <p:pic>
        <p:nvPicPr>
          <p:cNvPr id="1026" name="Picture 2" descr="home page | DEI">
            <a:extLst>
              <a:ext uri="{FF2B5EF4-FFF2-40B4-BE49-F238E27FC236}">
                <a16:creationId xmlns:a16="http://schemas.microsoft.com/office/drawing/2014/main" id="{12026255-B5AF-3A27-B366-6F9437DF08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7" y="5941677"/>
            <a:ext cx="1517009" cy="90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717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5FA3-7DCA-4F53-A3B5-8A1FEC458273}"/>
              </a:ext>
            </a:extLst>
          </p:cNvPr>
          <p:cNvSpPr>
            <a:spLocks noGrp="1"/>
          </p:cNvSpPr>
          <p:nvPr>
            <p:ph type="title"/>
          </p:nvPr>
        </p:nvSpPr>
        <p:spPr>
          <a:xfrm>
            <a:off x="1828799" y="168440"/>
            <a:ext cx="8534401" cy="1031653"/>
          </a:xfrm>
        </p:spPr>
        <p:txBody>
          <a:bodyPr/>
          <a:lstStyle/>
          <a:p>
            <a:r>
              <a:rPr lang="fr-FR" b="1" dirty="0"/>
              <a:t>Training the Simulator Models</a:t>
            </a:r>
            <a:endParaRPr lang="en-US" dirty="0"/>
          </a:p>
        </p:txBody>
      </p:sp>
      <p:sp>
        <p:nvSpPr>
          <p:cNvPr id="4" name="Rectangle 1">
            <a:extLst>
              <a:ext uri="{FF2B5EF4-FFF2-40B4-BE49-F238E27FC236}">
                <a16:creationId xmlns:a16="http://schemas.microsoft.com/office/drawing/2014/main" id="{45DD7559-6DF1-4197-9BB0-C095A80F051C}"/>
              </a:ext>
            </a:extLst>
          </p:cNvPr>
          <p:cNvSpPr>
            <a:spLocks noGrp="1" noChangeArrowheads="1"/>
          </p:cNvSpPr>
          <p:nvPr>
            <p:ph type="body" idx="1"/>
          </p:nvPr>
        </p:nvSpPr>
        <p:spPr bwMode="auto">
          <a:xfrm>
            <a:off x="4168115" y="1345374"/>
            <a:ext cx="771557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Trained models using Deep learning techniques such as a CNN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Optimized through large hyperparameter tuning and some more advance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techniques like </a:t>
            </a:r>
            <a:r>
              <a:rPr lang="en-US" altLang="en-US" dirty="0">
                <a:solidFill>
                  <a:schemeClr val="tx1"/>
                </a:solidFill>
                <a:latin typeface="Arial" panose="020B0604020202020204" pitchFamily="34" charset="0"/>
              </a:rPr>
              <a:t>Regularization technics such as</a:t>
            </a:r>
            <a:r>
              <a:rPr kumimoji="0" lang="en-US" altLang="en-US" sz="1800" b="0" i="0" u="none" strike="noStrike" cap="none" normalizeH="0" baseline="0" dirty="0">
                <a:ln>
                  <a:noFill/>
                </a:ln>
                <a:solidFill>
                  <a:schemeClr val="tx1"/>
                </a:solidFill>
                <a:effectLst/>
                <a:latin typeface="Arial" panose="020B0604020202020204" pitchFamily="34" charset="0"/>
              </a:rPr>
              <a:t> drop out.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Using Random Forest , SVR (support vector regression , XGBoost)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Using Deep learning models such as CNN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Using Recurrent Neural Network for better result such as LSTM</a:t>
            </a:r>
          </a:p>
        </p:txBody>
      </p:sp>
      <p:pic>
        <p:nvPicPr>
          <p:cNvPr id="5" name="Picture 4">
            <a:extLst>
              <a:ext uri="{FF2B5EF4-FFF2-40B4-BE49-F238E27FC236}">
                <a16:creationId xmlns:a16="http://schemas.microsoft.com/office/drawing/2014/main" id="{F58EFB32-CD5A-4BE4-A9D1-6D113E09C899}"/>
              </a:ext>
            </a:extLst>
          </p:cNvPr>
          <p:cNvPicPr>
            <a:picLocks noChangeAspect="1"/>
          </p:cNvPicPr>
          <p:nvPr/>
        </p:nvPicPr>
        <p:blipFill>
          <a:blip r:embed="rId2"/>
          <a:stretch>
            <a:fillRect/>
          </a:stretch>
        </p:blipFill>
        <p:spPr>
          <a:xfrm>
            <a:off x="0" y="3842845"/>
            <a:ext cx="4020207" cy="3015155"/>
          </a:xfrm>
          <a:prstGeom prst="rect">
            <a:avLst/>
          </a:prstGeom>
        </p:spPr>
      </p:pic>
    </p:spTree>
    <p:extLst>
      <p:ext uri="{BB962C8B-B14F-4D97-AF65-F5344CB8AC3E}">
        <p14:creationId xmlns:p14="http://schemas.microsoft.com/office/powerpoint/2010/main" val="69410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03330" y="-27587"/>
            <a:ext cx="8534401" cy="838418"/>
          </a:xfrm>
        </p:spPr>
        <p:txBody>
          <a:bodyPr/>
          <a:lstStyle/>
          <a:p>
            <a:r>
              <a:rPr lang="fr-FR" b="1" dirty="0"/>
              <a:t>Learning Models Results graph</a:t>
            </a:r>
            <a:endParaRPr lang="fr-FR" dirty="0"/>
          </a:p>
        </p:txBody>
      </p:sp>
      <p:sp>
        <p:nvSpPr>
          <p:cNvPr id="3" name="Espace réservé du texte 2"/>
          <p:cNvSpPr>
            <a:spLocks noGrp="1"/>
          </p:cNvSpPr>
          <p:nvPr>
            <p:ph type="body" idx="1"/>
          </p:nvPr>
        </p:nvSpPr>
        <p:spPr/>
        <p:txBody>
          <a:bodyPr/>
          <a:lstStyle/>
          <a:p>
            <a:r>
              <a:rPr lang="fr-FR" dirty="0"/>
              <a:t>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58" y="965662"/>
            <a:ext cx="11205556" cy="5602778"/>
          </a:xfrm>
          <a:prstGeom prst="rect">
            <a:avLst/>
          </a:prstGeom>
        </p:spPr>
      </p:pic>
      <p:pic>
        <p:nvPicPr>
          <p:cNvPr id="6" name="Immagine 5" descr="Immagine che contiene testo, diagramma, schermata, Diagramma&#10;&#10;Descrizione generata automaticamente">
            <a:extLst>
              <a:ext uri="{FF2B5EF4-FFF2-40B4-BE49-F238E27FC236}">
                <a16:creationId xmlns:a16="http://schemas.microsoft.com/office/drawing/2014/main" id="{78DDB723-7D38-36B1-D445-D1F6483473E6}"/>
              </a:ext>
            </a:extLst>
          </p:cNvPr>
          <p:cNvPicPr>
            <a:picLocks noChangeAspect="1"/>
          </p:cNvPicPr>
          <p:nvPr/>
        </p:nvPicPr>
        <p:blipFill>
          <a:blip r:embed="rId3"/>
          <a:stretch>
            <a:fillRect/>
          </a:stretch>
        </p:blipFill>
        <p:spPr>
          <a:xfrm>
            <a:off x="7808165" y="3767051"/>
            <a:ext cx="3429566" cy="2654616"/>
          </a:xfrm>
          <a:prstGeom prst="rect">
            <a:avLst/>
          </a:prstGeom>
        </p:spPr>
      </p:pic>
    </p:spTree>
    <p:extLst>
      <p:ext uri="{BB962C8B-B14F-4D97-AF65-F5344CB8AC3E}">
        <p14:creationId xmlns:p14="http://schemas.microsoft.com/office/powerpoint/2010/main" val="380679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80255" y="-133004"/>
            <a:ext cx="8534401" cy="871669"/>
          </a:xfrm>
        </p:spPr>
        <p:txBody>
          <a:bodyPr>
            <a:normAutofit/>
          </a:bodyPr>
          <a:lstStyle/>
          <a:p>
            <a:r>
              <a:rPr lang="fr-FR" sz="2800" dirty="0"/>
              <a:t>Loss function of models comparison</a:t>
            </a:r>
          </a:p>
        </p:txBody>
      </p:sp>
      <p:sp>
        <p:nvSpPr>
          <p:cNvPr id="3" name="Espace réservé du texte 2"/>
          <p:cNvSpPr>
            <a:spLocks noGrp="1"/>
          </p:cNvSpPr>
          <p:nvPr>
            <p:ph type="body" idx="1"/>
          </p:nvPr>
        </p:nvSpPr>
        <p:spPr/>
        <p:txBody>
          <a:bodyPr/>
          <a:lstStyle/>
          <a:p>
            <a:r>
              <a:rPr lang="fr-FR" dirty="0"/>
              <a:t> </a:t>
            </a:r>
          </a:p>
        </p:txBody>
      </p:sp>
      <p:pic>
        <p:nvPicPr>
          <p:cNvPr id="6" name="Immagine 5" descr="Immagine che contiene testo, schermata, numero, Carattere&#10;&#10;Descrizione generata automaticamente">
            <a:extLst>
              <a:ext uri="{FF2B5EF4-FFF2-40B4-BE49-F238E27FC236}">
                <a16:creationId xmlns:a16="http://schemas.microsoft.com/office/drawing/2014/main" id="{5590A6C2-A31F-4039-921D-FFD8B775A4E5}"/>
              </a:ext>
            </a:extLst>
          </p:cNvPr>
          <p:cNvPicPr>
            <a:picLocks noChangeAspect="1"/>
          </p:cNvPicPr>
          <p:nvPr/>
        </p:nvPicPr>
        <p:blipFill>
          <a:blip r:embed="rId2"/>
          <a:stretch>
            <a:fillRect/>
          </a:stretch>
        </p:blipFill>
        <p:spPr>
          <a:xfrm>
            <a:off x="2671985" y="1204008"/>
            <a:ext cx="6546628" cy="5051514"/>
          </a:xfrm>
          <a:prstGeom prst="rect">
            <a:avLst/>
          </a:prstGeom>
        </p:spPr>
      </p:pic>
    </p:spTree>
    <p:extLst>
      <p:ext uri="{BB962C8B-B14F-4D97-AF65-F5344CB8AC3E}">
        <p14:creationId xmlns:p14="http://schemas.microsoft.com/office/powerpoint/2010/main" val="3604425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45851" y="198922"/>
            <a:ext cx="5267118" cy="1055717"/>
          </a:xfrm>
        </p:spPr>
        <p:txBody>
          <a:bodyPr>
            <a:normAutofit fontScale="90000"/>
          </a:bodyPr>
          <a:lstStyle/>
          <a:p>
            <a:r>
              <a:rPr lang="fr-FR" b="1" dirty="0"/>
              <a:t>Flash-back</a:t>
            </a:r>
            <a:br>
              <a:rPr lang="fr-FR" b="1" dirty="0"/>
            </a:br>
            <a:endParaRPr lang="fr-FR" dirty="0"/>
          </a:p>
        </p:txBody>
      </p:sp>
      <p:sp>
        <p:nvSpPr>
          <p:cNvPr id="3" name="Espace réservé du texte 2"/>
          <p:cNvSpPr>
            <a:spLocks noGrp="1"/>
          </p:cNvSpPr>
          <p:nvPr>
            <p:ph type="body" idx="1"/>
          </p:nvPr>
        </p:nvSpPr>
        <p:spPr/>
        <p:txBody>
          <a:bodyPr/>
          <a:lstStyle/>
          <a:p>
            <a:r>
              <a:rPr lang="fr-FR" dirty="0"/>
              <a:t>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3" y="1113906"/>
            <a:ext cx="9892145" cy="5361709"/>
          </a:xfrm>
          <a:prstGeom prst="rect">
            <a:avLst/>
          </a:prstGeom>
        </p:spPr>
      </p:pic>
    </p:spTree>
    <p:extLst>
      <p:ext uri="{BB962C8B-B14F-4D97-AF65-F5344CB8AC3E}">
        <p14:creationId xmlns:p14="http://schemas.microsoft.com/office/powerpoint/2010/main" val="2468888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7C6C6-4860-4008-A798-2781AFEF0372}"/>
              </a:ext>
            </a:extLst>
          </p:cNvPr>
          <p:cNvSpPr>
            <a:spLocks noGrp="1"/>
          </p:cNvSpPr>
          <p:nvPr>
            <p:ph type="title"/>
          </p:nvPr>
        </p:nvSpPr>
        <p:spPr>
          <a:xfrm>
            <a:off x="2427890" y="244642"/>
            <a:ext cx="7330965" cy="859200"/>
          </a:xfrm>
        </p:spPr>
        <p:txBody>
          <a:bodyPr>
            <a:normAutofit fontScale="90000"/>
          </a:bodyPr>
          <a:lstStyle/>
          <a:p>
            <a:r>
              <a:rPr lang="fr-FR" b="1" dirty="0"/>
              <a:t>Reward Function and Self State</a:t>
            </a:r>
            <a:endParaRPr lang="en-US" dirty="0"/>
          </a:p>
        </p:txBody>
      </p:sp>
      <p:sp>
        <p:nvSpPr>
          <p:cNvPr id="5" name="Rectangle 2">
            <a:extLst>
              <a:ext uri="{FF2B5EF4-FFF2-40B4-BE49-F238E27FC236}">
                <a16:creationId xmlns:a16="http://schemas.microsoft.com/office/drawing/2014/main" id="{3A7CE69E-893C-46D0-9ABD-7CA60259BD7A}"/>
              </a:ext>
            </a:extLst>
          </p:cNvPr>
          <p:cNvSpPr>
            <a:spLocks noGrp="1" noChangeArrowheads="1"/>
          </p:cNvSpPr>
          <p:nvPr>
            <p:ph type="body" idx="1"/>
          </p:nvPr>
        </p:nvSpPr>
        <p:spPr bwMode="auto">
          <a:xfrm>
            <a:off x="2529795" y="1104104"/>
            <a:ext cx="762580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JERK : the quantity of acceleration variation, is a kinematic </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tx1"/>
                </a:solidFill>
                <a:latin typeface="Arial" panose="020B0604020202020204" pitchFamily="34" charset="0"/>
              </a:rPr>
              <a:t>parameter used to assess the smoothness of movement.</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3</a:t>
            </a:r>
            <a:r>
              <a:rPr kumimoji="0" lang="en-US" altLang="en-US" sz="1800" b="0" i="0" u="none" strike="noStrike" cap="none" normalizeH="0" baseline="30000" dirty="0">
                <a:ln>
                  <a:noFill/>
                </a:ln>
                <a:solidFill>
                  <a:schemeClr val="tx1"/>
                </a:solidFill>
                <a:effectLst/>
                <a:latin typeface="Arial" panose="020B0604020202020204" pitchFamily="34" charset="0"/>
              </a:rPr>
              <a:t>rd</a:t>
            </a:r>
            <a:r>
              <a:rPr kumimoji="0" lang="en-US" altLang="en-US" sz="1800" b="0" i="0" u="none" strike="noStrike" cap="none" normalizeH="0" baseline="0" dirty="0">
                <a:ln>
                  <a:noFill/>
                </a:ln>
                <a:solidFill>
                  <a:schemeClr val="tx1"/>
                </a:solidFill>
                <a:effectLst/>
                <a:latin typeface="Arial" panose="020B0604020202020204" pitchFamily="34" charset="0"/>
              </a:rPr>
              <a:t> Derivative of Position or second derivative of Velocity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Self state contacting Torque that should be applied to the Exoskeleton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(Current of the Motors) based on the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Human Torques that are coming from EMG sensors  Calculate by PID</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Ag</a:t>
            </a:r>
            <a:r>
              <a:rPr lang="en-US" altLang="en-US" dirty="0">
                <a:solidFill>
                  <a:schemeClr val="tx1"/>
                </a:solidFill>
                <a:latin typeface="Arial" panose="020B0604020202020204" pitchFamily="34" charset="0"/>
              </a:rPr>
              <a:t>ent try to find best current around the self state that can maximize the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Reward function or Minimize jerk for more flexible movement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76CB8AE-4000-4880-9937-D34EB01BDE70}"/>
              </a:ext>
            </a:extLst>
          </p:cNvPr>
          <p:cNvPicPr>
            <a:picLocks noChangeAspect="1"/>
          </p:cNvPicPr>
          <p:nvPr/>
        </p:nvPicPr>
        <p:blipFill>
          <a:blip r:embed="rId2"/>
          <a:stretch>
            <a:fillRect/>
          </a:stretch>
        </p:blipFill>
        <p:spPr>
          <a:xfrm>
            <a:off x="2642717" y="5484159"/>
            <a:ext cx="6682740" cy="906780"/>
          </a:xfrm>
          <a:prstGeom prst="rect">
            <a:avLst/>
          </a:prstGeom>
        </p:spPr>
      </p:pic>
    </p:spTree>
    <p:extLst>
      <p:ext uri="{BB962C8B-B14F-4D97-AF65-F5344CB8AC3E}">
        <p14:creationId xmlns:p14="http://schemas.microsoft.com/office/powerpoint/2010/main" val="3283096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85725" y="-132442"/>
            <a:ext cx="8534401" cy="1165492"/>
          </a:xfrm>
        </p:spPr>
        <p:txBody>
          <a:bodyPr>
            <a:normAutofit/>
          </a:bodyPr>
          <a:lstStyle/>
          <a:p>
            <a:r>
              <a:rPr lang="fr-FR" sz="2800" b="1" dirty="0"/>
              <a:t>Reinforcement Learning Agent</a:t>
            </a:r>
            <a:br>
              <a:rPr lang="fr-FR" sz="2800" b="1" dirty="0"/>
            </a:br>
            <a:r>
              <a:rPr lang="fr-FR" sz="2800" b="1" dirty="0"/>
              <a:t>PPO (Proximal Policy Optimization)</a:t>
            </a:r>
            <a:endParaRPr lang="fr-FR" sz="2800" dirty="0"/>
          </a:p>
        </p:txBody>
      </p:sp>
      <p:sp>
        <p:nvSpPr>
          <p:cNvPr id="4" name="Rectangle 1">
            <a:extLst>
              <a:ext uri="{FF2B5EF4-FFF2-40B4-BE49-F238E27FC236}">
                <a16:creationId xmlns:a16="http://schemas.microsoft.com/office/drawing/2014/main" id="{78835563-22A1-4B98-AD6B-0575CD43AAA1}"/>
              </a:ext>
            </a:extLst>
          </p:cNvPr>
          <p:cNvSpPr>
            <a:spLocks noGrp="1" noChangeArrowheads="1"/>
          </p:cNvSpPr>
          <p:nvPr>
            <p:ph type="body" idx="1"/>
          </p:nvPr>
        </p:nvSpPr>
        <p:spPr bwMode="auto">
          <a:xfrm>
            <a:off x="2585725" y="879226"/>
            <a:ext cx="633057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Designed and implemented a reinforcement learning agent.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Focused on optimizing control for movement flexibility.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Why PPO?</a:t>
            </a:r>
          </a:p>
          <a:p>
            <a:pPr defTabSz="914400" eaLnBrk="0" fontAlgn="base" hangingPunct="0">
              <a:spcBef>
                <a:spcPct val="0"/>
              </a:spcBef>
              <a:spcAft>
                <a:spcPct val="0"/>
              </a:spcAft>
              <a:buClrTx/>
              <a:buSzTx/>
              <a:buFontTx/>
              <a:buChar char="•"/>
            </a:pPr>
            <a:r>
              <a:rPr lang="en-US" altLang="en-US" dirty="0">
                <a:solidFill>
                  <a:schemeClr val="tx1"/>
                </a:solidFill>
                <a:latin typeface="Arial" panose="020B0604020202020204" pitchFamily="34" charset="0"/>
              </a:rPr>
              <a:t>1.Smooth Policy Updates and Controlled Exploration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2. Robustness to Noise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4. Continuous Action Spaces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5. Less Sensitivity to Hyperparameters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6. Successful Applications in Robotics</a:t>
            </a:r>
          </a:p>
        </p:txBody>
      </p:sp>
      <p:pic>
        <p:nvPicPr>
          <p:cNvPr id="5" name="Picture 4">
            <a:extLst>
              <a:ext uri="{FF2B5EF4-FFF2-40B4-BE49-F238E27FC236}">
                <a16:creationId xmlns:a16="http://schemas.microsoft.com/office/drawing/2014/main" id="{89589C7B-311D-4AEF-8E21-44DD55D7BB15}"/>
              </a:ext>
            </a:extLst>
          </p:cNvPr>
          <p:cNvPicPr>
            <a:picLocks noChangeAspect="1"/>
          </p:cNvPicPr>
          <p:nvPr/>
        </p:nvPicPr>
        <p:blipFill>
          <a:blip r:embed="rId2"/>
          <a:stretch>
            <a:fillRect/>
          </a:stretch>
        </p:blipFill>
        <p:spPr>
          <a:xfrm>
            <a:off x="-1" y="4018547"/>
            <a:ext cx="4900863" cy="2847271"/>
          </a:xfrm>
          <a:prstGeom prst="rect">
            <a:avLst/>
          </a:prstGeom>
        </p:spPr>
      </p:pic>
      <p:pic>
        <p:nvPicPr>
          <p:cNvPr id="3" name="Picture 6">
            <a:extLst>
              <a:ext uri="{FF2B5EF4-FFF2-40B4-BE49-F238E27FC236}">
                <a16:creationId xmlns:a16="http://schemas.microsoft.com/office/drawing/2014/main" id="{291EAF81-4EBB-B372-91E0-A1D47EBB9F18}"/>
              </a:ext>
            </a:extLst>
          </p:cNvPr>
          <p:cNvPicPr>
            <a:picLocks noChangeAspect="1"/>
          </p:cNvPicPr>
          <p:nvPr/>
        </p:nvPicPr>
        <p:blipFill>
          <a:blip r:embed="rId3"/>
          <a:stretch>
            <a:fillRect/>
          </a:stretch>
        </p:blipFill>
        <p:spPr>
          <a:xfrm>
            <a:off x="7109460" y="6316980"/>
            <a:ext cx="5082540" cy="541020"/>
          </a:xfrm>
          <a:prstGeom prst="rect">
            <a:avLst/>
          </a:prstGeom>
        </p:spPr>
      </p:pic>
      <p:pic>
        <p:nvPicPr>
          <p:cNvPr id="6" name="Picture 4">
            <a:extLst>
              <a:ext uri="{FF2B5EF4-FFF2-40B4-BE49-F238E27FC236}">
                <a16:creationId xmlns:a16="http://schemas.microsoft.com/office/drawing/2014/main" id="{CECFE69A-8DE8-8D81-56A5-9358EDA1D279}"/>
              </a:ext>
            </a:extLst>
          </p:cNvPr>
          <p:cNvPicPr>
            <a:picLocks noChangeAspect="1"/>
          </p:cNvPicPr>
          <p:nvPr/>
        </p:nvPicPr>
        <p:blipFill>
          <a:blip r:embed="rId4"/>
          <a:stretch>
            <a:fillRect/>
          </a:stretch>
        </p:blipFill>
        <p:spPr>
          <a:xfrm>
            <a:off x="10416540" y="5642154"/>
            <a:ext cx="1775460" cy="647700"/>
          </a:xfrm>
          <a:prstGeom prst="rect">
            <a:avLst/>
          </a:prstGeom>
        </p:spPr>
      </p:pic>
    </p:spTree>
    <p:extLst>
      <p:ext uri="{BB962C8B-B14F-4D97-AF65-F5344CB8AC3E}">
        <p14:creationId xmlns:p14="http://schemas.microsoft.com/office/powerpoint/2010/main" val="772440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88814" y="257695"/>
            <a:ext cx="8534401" cy="788542"/>
          </a:xfrm>
        </p:spPr>
        <p:txBody>
          <a:bodyPr/>
          <a:lstStyle/>
          <a:p>
            <a:r>
              <a:rPr lang="fr-FR" b="1" dirty="0"/>
              <a:t>Reinforcement Learning Results</a:t>
            </a:r>
            <a:endParaRPr lang="fr-FR" dirty="0"/>
          </a:p>
        </p:txBody>
      </p:sp>
      <p:sp>
        <p:nvSpPr>
          <p:cNvPr id="3" name="Espace réservé du texte 2"/>
          <p:cNvSpPr>
            <a:spLocks noGrp="1"/>
          </p:cNvSpPr>
          <p:nvPr>
            <p:ph type="body" idx="1"/>
          </p:nvPr>
        </p:nvSpPr>
        <p:spPr/>
        <p:txBody>
          <a:bodyPr/>
          <a:lstStyle/>
          <a:p>
            <a:r>
              <a:rPr lang="fr-FR" dirty="0"/>
              <a:t>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3513" y="4147033"/>
            <a:ext cx="4348487" cy="271096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6" y="1029399"/>
            <a:ext cx="4373334" cy="2956424"/>
          </a:xfrm>
          <a:prstGeom prst="rect">
            <a:avLst/>
          </a:prstGeom>
        </p:spPr>
      </p:pic>
      <p:pic>
        <p:nvPicPr>
          <p:cNvPr id="7" name="Picture 6">
            <a:extLst>
              <a:ext uri="{FF2B5EF4-FFF2-40B4-BE49-F238E27FC236}">
                <a16:creationId xmlns:a16="http://schemas.microsoft.com/office/drawing/2014/main" id="{B3460141-BA2C-483A-9747-277FE3D46F92}"/>
              </a:ext>
            </a:extLst>
          </p:cNvPr>
          <p:cNvPicPr>
            <a:picLocks noChangeAspect="1"/>
          </p:cNvPicPr>
          <p:nvPr/>
        </p:nvPicPr>
        <p:blipFill>
          <a:blip r:embed="rId4"/>
          <a:stretch>
            <a:fillRect/>
          </a:stretch>
        </p:blipFill>
        <p:spPr>
          <a:xfrm>
            <a:off x="0" y="3946505"/>
            <a:ext cx="4348487" cy="3261365"/>
          </a:xfrm>
          <a:prstGeom prst="rect">
            <a:avLst/>
          </a:prstGeom>
        </p:spPr>
      </p:pic>
      <p:pic>
        <p:nvPicPr>
          <p:cNvPr id="9" name="Picture 8">
            <a:extLst>
              <a:ext uri="{FF2B5EF4-FFF2-40B4-BE49-F238E27FC236}">
                <a16:creationId xmlns:a16="http://schemas.microsoft.com/office/drawing/2014/main" id="{917274B4-A127-4DFD-9F68-96526F8E90E7}"/>
              </a:ext>
            </a:extLst>
          </p:cNvPr>
          <p:cNvPicPr>
            <a:picLocks noChangeAspect="1"/>
          </p:cNvPicPr>
          <p:nvPr/>
        </p:nvPicPr>
        <p:blipFill>
          <a:blip r:embed="rId5"/>
          <a:stretch>
            <a:fillRect/>
          </a:stretch>
        </p:blipFill>
        <p:spPr>
          <a:xfrm>
            <a:off x="4035729" y="4023165"/>
            <a:ext cx="3853373" cy="2956424"/>
          </a:xfrm>
          <a:prstGeom prst="rect">
            <a:avLst/>
          </a:prstGeom>
        </p:spPr>
      </p:pic>
      <p:pic>
        <p:nvPicPr>
          <p:cNvPr id="11" name="Picture 10">
            <a:extLst>
              <a:ext uri="{FF2B5EF4-FFF2-40B4-BE49-F238E27FC236}">
                <a16:creationId xmlns:a16="http://schemas.microsoft.com/office/drawing/2014/main" id="{7ADBD793-EC3B-48C4-82ED-22BA133B701E}"/>
              </a:ext>
            </a:extLst>
          </p:cNvPr>
          <p:cNvPicPr>
            <a:picLocks noChangeAspect="1"/>
          </p:cNvPicPr>
          <p:nvPr/>
        </p:nvPicPr>
        <p:blipFill>
          <a:blip r:embed="rId6"/>
          <a:stretch>
            <a:fillRect/>
          </a:stretch>
        </p:blipFill>
        <p:spPr>
          <a:xfrm>
            <a:off x="7843513" y="1029399"/>
            <a:ext cx="4348486" cy="3117633"/>
          </a:xfrm>
          <a:prstGeom prst="rect">
            <a:avLst/>
          </a:prstGeom>
        </p:spPr>
      </p:pic>
      <p:pic>
        <p:nvPicPr>
          <p:cNvPr id="13" name="Picture 12">
            <a:extLst>
              <a:ext uri="{FF2B5EF4-FFF2-40B4-BE49-F238E27FC236}">
                <a16:creationId xmlns:a16="http://schemas.microsoft.com/office/drawing/2014/main" id="{101BA506-D51A-48EE-9527-FD317D6C8578}"/>
              </a:ext>
            </a:extLst>
          </p:cNvPr>
          <p:cNvPicPr>
            <a:picLocks noChangeAspect="1"/>
          </p:cNvPicPr>
          <p:nvPr/>
        </p:nvPicPr>
        <p:blipFill>
          <a:blip r:embed="rId7"/>
          <a:stretch>
            <a:fillRect/>
          </a:stretch>
        </p:blipFill>
        <p:spPr>
          <a:xfrm>
            <a:off x="3916738" y="1029399"/>
            <a:ext cx="3980762" cy="3089236"/>
          </a:xfrm>
          <a:prstGeom prst="rect">
            <a:avLst/>
          </a:prstGeom>
        </p:spPr>
      </p:pic>
    </p:spTree>
    <p:extLst>
      <p:ext uri="{BB962C8B-B14F-4D97-AF65-F5344CB8AC3E}">
        <p14:creationId xmlns:p14="http://schemas.microsoft.com/office/powerpoint/2010/main" val="202079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18603" y="399011"/>
            <a:ext cx="4979965" cy="1463040"/>
          </a:xfrm>
        </p:spPr>
        <p:txBody>
          <a:bodyPr>
            <a:normAutofit fontScale="90000"/>
          </a:bodyPr>
          <a:lstStyle/>
          <a:p>
            <a:r>
              <a:rPr lang="fr-FR" b="1" dirty="0"/>
              <a:t>Result </a:t>
            </a:r>
            <a:r>
              <a:rPr lang="en-US" b="1" dirty="0"/>
              <a:t>interpretation</a:t>
            </a:r>
            <a:br>
              <a:rPr lang="fr-FR" b="1" dirty="0"/>
            </a:br>
            <a:br>
              <a:rPr lang="fr-FR" dirty="0"/>
            </a:br>
            <a:endParaRPr lang="fr-FR" dirty="0"/>
          </a:p>
        </p:txBody>
      </p:sp>
      <p:sp>
        <p:nvSpPr>
          <p:cNvPr id="3" name="Espace réservé du texte 2"/>
          <p:cNvSpPr>
            <a:spLocks noGrp="1"/>
          </p:cNvSpPr>
          <p:nvPr>
            <p:ph type="body" idx="1"/>
          </p:nvPr>
        </p:nvSpPr>
        <p:spPr>
          <a:xfrm>
            <a:off x="1911296" y="1055459"/>
            <a:ext cx="8534400" cy="5403529"/>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Positive Reward function means that Overall activity of Agent is good and can predict very good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Although Positive Result they are some sharp fluctuation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We assume that the fluctuations because of concatenation of different experiments can lead to some sharp change in the Human Torque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Also the Environment is so complex</a:t>
            </a:r>
            <a:r>
              <a:rPr kumimoji="0" lang="en-US" altLang="en-US" sz="1800" b="0" i="0" u="none" strike="noStrike" cap="none" normalizeH="0" baseline="0" dirty="0">
                <a:ln>
                  <a:noFill/>
                </a:ln>
                <a:solidFill>
                  <a:schemeClr val="tx1"/>
                </a:solidFill>
                <a:effectLst/>
                <a:latin typeface="Arial" panose="020B0604020202020204" pitchFamily="34" charset="0"/>
              </a:rPr>
              <a:t> [(13200) power 10] and LSTM model predictions are expensive function converging is hard so: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1. it needs to train for longer time (for 1 million iteration it takes almost 17 hours)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2.Reiforcement Learning normally are so hard to stabilize and so sensitive to hyperparameters and reward function due to interaction and not having offline dataset so hyperparameter tunning takes time and needs trial and errors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3.we are in the simulation mode which is different from real world and due to our not perfect dataset we have fluctuations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0199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05440" y="99752"/>
            <a:ext cx="8534401" cy="788542"/>
          </a:xfrm>
        </p:spPr>
        <p:txBody>
          <a:bodyPr/>
          <a:lstStyle/>
          <a:p>
            <a:r>
              <a:rPr lang="fr-FR" b="1" dirty="0"/>
              <a:t>Conclusions and Future Works</a:t>
            </a:r>
            <a:endParaRPr lang="fr-FR" dirty="0"/>
          </a:p>
        </p:txBody>
      </p:sp>
      <p:sp>
        <p:nvSpPr>
          <p:cNvPr id="3" name="Espace réservé du texte 2"/>
          <p:cNvSpPr>
            <a:spLocks noGrp="1"/>
          </p:cNvSpPr>
          <p:nvPr>
            <p:ph type="body" idx="1"/>
          </p:nvPr>
        </p:nvSpPr>
        <p:spPr>
          <a:xfrm>
            <a:off x="2103109" y="1437289"/>
            <a:ext cx="8534400" cy="3883573"/>
          </a:xfrm>
        </p:spPr>
        <p:txBody>
          <a:bodyPr>
            <a:normAutofit fontScale="925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Due to our Positive result we plan to spend more time to stabilize the agent to get better result in the future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After getting much better result , we plan to test our model on Exoskeleton to finetune our model base on real world application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will try to make our dataset better for future testing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will try to test more Deep Reinforcement Learning Agents for better Comparison the results and achieve better outputs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hope we can have better devices like GPU for faster training and more </a:t>
            </a:r>
            <a:r>
              <a:rPr kumimoji="0" lang="en-US" altLang="en-US" sz="1800" b="0" i="0" u="none" strike="noStrike" cap="none" normalizeH="0" baseline="0" dirty="0" err="1">
                <a:ln>
                  <a:noFill/>
                </a:ln>
                <a:solidFill>
                  <a:schemeClr val="tx1"/>
                </a:solidFill>
                <a:effectLst/>
                <a:latin typeface="Arial" panose="020B0604020202020204" pitchFamily="34" charset="0"/>
              </a:rPr>
              <a:t>tiral</a:t>
            </a:r>
            <a:r>
              <a:rPr kumimoji="0" lang="en-US" altLang="en-US" sz="1800" b="0" i="0" u="none" strike="noStrike" cap="none" normalizeH="0" baseline="0" dirty="0">
                <a:ln>
                  <a:noFill/>
                </a:ln>
                <a:solidFill>
                  <a:schemeClr val="tx1"/>
                </a:solidFill>
                <a:effectLst/>
                <a:latin typeface="Arial" panose="020B0604020202020204" pitchFamily="34" charset="0"/>
              </a:rPr>
              <a:t> and error to find perfect parameters for stabilizing the Reinforcement learning agent</a:t>
            </a:r>
          </a:p>
          <a:p>
            <a:endParaRPr lang="fr-FR" dirty="0"/>
          </a:p>
        </p:txBody>
      </p:sp>
    </p:spTree>
    <p:extLst>
      <p:ext uri="{BB962C8B-B14F-4D97-AF65-F5344CB8AC3E}">
        <p14:creationId xmlns:p14="http://schemas.microsoft.com/office/powerpoint/2010/main" val="4028871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75063" y="141317"/>
            <a:ext cx="3380712" cy="871668"/>
          </a:xfrm>
        </p:spPr>
        <p:txBody>
          <a:bodyPr>
            <a:normAutofit/>
          </a:bodyPr>
          <a:lstStyle/>
          <a:p>
            <a:r>
              <a:rPr lang="fr-FR" dirty="0"/>
              <a:t>Thank you !</a:t>
            </a:r>
          </a:p>
        </p:txBody>
      </p:sp>
      <p:sp>
        <p:nvSpPr>
          <p:cNvPr id="3" name="Espace réservé du texte 2"/>
          <p:cNvSpPr>
            <a:spLocks noGrp="1"/>
          </p:cNvSpPr>
          <p:nvPr>
            <p:ph type="body" idx="1"/>
          </p:nvPr>
        </p:nvSpPr>
        <p:spPr/>
        <p:txBody>
          <a:bodyPr/>
          <a:lstStyle/>
          <a:p>
            <a:r>
              <a:rPr lang="fr-FR" dirty="0"/>
              <a:t> </a:t>
            </a:r>
          </a:p>
        </p:txBody>
      </p:sp>
      <p:pic>
        <p:nvPicPr>
          <p:cNvPr id="4" name="Picture 3">
            <a:extLst>
              <a:ext uri="{FF2B5EF4-FFF2-40B4-BE49-F238E27FC236}">
                <a16:creationId xmlns:a16="http://schemas.microsoft.com/office/drawing/2014/main" id="{53750175-005B-467B-BC74-6982F07D0B03}"/>
              </a:ext>
            </a:extLst>
          </p:cNvPr>
          <p:cNvPicPr>
            <a:picLocks noChangeAspect="1"/>
          </p:cNvPicPr>
          <p:nvPr/>
        </p:nvPicPr>
        <p:blipFill>
          <a:blip r:embed="rId2"/>
          <a:stretch>
            <a:fillRect/>
          </a:stretch>
        </p:blipFill>
        <p:spPr>
          <a:xfrm>
            <a:off x="2671010" y="2065922"/>
            <a:ext cx="6096000" cy="4057650"/>
          </a:xfrm>
          <a:prstGeom prst="rect">
            <a:avLst/>
          </a:prstGeom>
        </p:spPr>
      </p:pic>
    </p:spTree>
    <p:extLst>
      <p:ext uri="{BB962C8B-B14F-4D97-AF65-F5344CB8AC3E}">
        <p14:creationId xmlns:p14="http://schemas.microsoft.com/office/powerpoint/2010/main" val="181985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79267" y="0"/>
            <a:ext cx="7537076" cy="1371600"/>
          </a:xfrm>
        </p:spPr>
        <p:txBody>
          <a:bodyPr>
            <a:normAutofit/>
          </a:bodyPr>
          <a:lstStyle/>
          <a:p>
            <a:r>
              <a:rPr lang="fr-FR" sz="2800" b="1" dirty="0"/>
              <a:t>Background : Exoskeleton Robots</a:t>
            </a:r>
            <a:br>
              <a:rPr lang="fr-FR" b="1" dirty="0"/>
            </a:br>
            <a:endParaRPr lang="fr-FR" dirty="0"/>
          </a:p>
        </p:txBody>
      </p:sp>
      <p:pic>
        <p:nvPicPr>
          <p:cNvPr id="4" name="Image 3"/>
          <p:cNvPicPr>
            <a:picLocks noChangeAspect="1"/>
          </p:cNvPicPr>
          <p:nvPr/>
        </p:nvPicPr>
        <p:blipFill>
          <a:blip r:embed="rId2"/>
          <a:stretch>
            <a:fillRect/>
          </a:stretch>
        </p:blipFill>
        <p:spPr>
          <a:xfrm>
            <a:off x="0" y="4324350"/>
            <a:ext cx="4514850" cy="2533650"/>
          </a:xfrm>
          <a:prstGeom prst="rect">
            <a:avLst/>
          </a:prstGeom>
        </p:spPr>
      </p:pic>
      <p:sp>
        <p:nvSpPr>
          <p:cNvPr id="5" name="Rectangle 1">
            <a:extLst>
              <a:ext uri="{FF2B5EF4-FFF2-40B4-BE49-F238E27FC236}">
                <a16:creationId xmlns:a16="http://schemas.microsoft.com/office/drawing/2014/main" id="{B8AA2F04-DDF2-41CF-94DD-F2811F5F1D9D}"/>
              </a:ext>
            </a:extLst>
          </p:cNvPr>
          <p:cNvSpPr>
            <a:spLocks noGrp="1" noChangeArrowheads="1"/>
          </p:cNvSpPr>
          <p:nvPr>
            <p:ph type="body" idx="1"/>
          </p:nvPr>
        </p:nvSpPr>
        <p:spPr bwMode="auto">
          <a:xfrm>
            <a:off x="2610435" y="1450551"/>
            <a:ext cx="741632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Wearable devices designed to assist or enhance human movement.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Commonly used in medical rehabilitation and industrial applications.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Mimic natural human limb movements for added strength and stability.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Help reduce worker fatigue and aid in patient mobility recovery. </a:t>
            </a:r>
          </a:p>
        </p:txBody>
      </p:sp>
    </p:spTree>
    <p:extLst>
      <p:ext uri="{BB962C8B-B14F-4D97-AF65-F5344CB8AC3E}">
        <p14:creationId xmlns:p14="http://schemas.microsoft.com/office/powerpoint/2010/main" val="1704755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67986" y="224443"/>
            <a:ext cx="8534401" cy="830105"/>
          </a:xfrm>
        </p:spPr>
        <p:txBody>
          <a:bodyPr/>
          <a:lstStyle/>
          <a:p>
            <a:r>
              <a:rPr lang="fr-FR" b="1" dirty="0"/>
              <a:t> </a:t>
            </a:r>
            <a:endParaRPr lang="fr-FR" dirty="0"/>
          </a:p>
        </p:txBody>
      </p:sp>
      <p:sp>
        <p:nvSpPr>
          <p:cNvPr id="3" name="Espace réservé du texte 2"/>
          <p:cNvSpPr>
            <a:spLocks noGrp="1"/>
          </p:cNvSpPr>
          <p:nvPr>
            <p:ph type="body" idx="1"/>
          </p:nvPr>
        </p:nvSpPr>
        <p:spPr>
          <a:xfrm>
            <a:off x="684213" y="1413164"/>
            <a:ext cx="11036732" cy="4581236"/>
          </a:xfrm>
        </p:spPr>
        <p:txBody>
          <a:bodyPr/>
          <a:lstStyle/>
          <a:p>
            <a:endParaRPr lang="fr-FR" dirty="0"/>
          </a:p>
        </p:txBody>
      </p:sp>
      <p:pic>
        <p:nvPicPr>
          <p:cNvPr id="5" name="Picture 4">
            <a:extLst>
              <a:ext uri="{FF2B5EF4-FFF2-40B4-BE49-F238E27FC236}">
                <a16:creationId xmlns:a16="http://schemas.microsoft.com/office/drawing/2014/main" id="{B1A2B15E-744B-44AC-9D06-B87FD989E57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76955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63877" y="232755"/>
            <a:ext cx="8534401" cy="547473"/>
          </a:xfrm>
        </p:spPr>
        <p:txBody>
          <a:bodyPr>
            <a:normAutofit/>
          </a:bodyPr>
          <a:lstStyle/>
          <a:p>
            <a:r>
              <a:rPr lang="fr-FR" sz="2800" b="1" dirty="0"/>
              <a:t>Background: Existing Control Methods</a:t>
            </a:r>
            <a:endParaRPr lang="fr-FR" sz="2800" dirty="0"/>
          </a:p>
        </p:txBody>
      </p:sp>
      <p:pic>
        <p:nvPicPr>
          <p:cNvPr id="5" name="Picture 4">
            <a:extLst>
              <a:ext uri="{FF2B5EF4-FFF2-40B4-BE49-F238E27FC236}">
                <a16:creationId xmlns:a16="http://schemas.microsoft.com/office/drawing/2014/main" id="{56948889-550F-4420-9EF2-16F230D44F03}"/>
              </a:ext>
            </a:extLst>
          </p:cNvPr>
          <p:cNvPicPr>
            <a:picLocks noChangeAspect="1"/>
          </p:cNvPicPr>
          <p:nvPr/>
        </p:nvPicPr>
        <p:blipFill>
          <a:blip r:embed="rId2"/>
          <a:stretch>
            <a:fillRect/>
          </a:stretch>
        </p:blipFill>
        <p:spPr>
          <a:xfrm>
            <a:off x="0" y="4251158"/>
            <a:ext cx="5767137" cy="2606842"/>
          </a:xfrm>
          <a:prstGeom prst="rect">
            <a:avLst/>
          </a:prstGeom>
        </p:spPr>
      </p:pic>
      <p:sp>
        <p:nvSpPr>
          <p:cNvPr id="6" name="Rectangle 3">
            <a:extLst>
              <a:ext uri="{FF2B5EF4-FFF2-40B4-BE49-F238E27FC236}">
                <a16:creationId xmlns:a16="http://schemas.microsoft.com/office/drawing/2014/main" id="{1E4A87F7-56DD-4919-A84C-C4BB0A85A535}"/>
              </a:ext>
            </a:extLst>
          </p:cNvPr>
          <p:cNvSpPr>
            <a:spLocks noGrp="1" noChangeArrowheads="1"/>
          </p:cNvSpPr>
          <p:nvPr>
            <p:ph type="body" idx="1"/>
          </p:nvPr>
        </p:nvSpPr>
        <p:spPr bwMode="auto">
          <a:xfrm>
            <a:off x="2180738" y="927030"/>
            <a:ext cx="654858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Traditional methods: PID control, impedance control.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Often result in rigid, unnatural movements.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Lack adaptability to changing environments or dynamic tasks.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Limitations in user comfort and effectiveness during use.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Derivative: prevent overshooting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Integral</a:t>
            </a:r>
            <a:r>
              <a:rPr lang="en-US" altLang="en-US" dirty="0">
                <a:solidFill>
                  <a:schemeClr val="tx1"/>
                </a:solidFill>
                <a:latin typeface="Arial" panose="020B0604020202020204" pitchFamily="34" charset="0"/>
              </a:rPr>
              <a:t>: increase the correction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0834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78524" y="269241"/>
            <a:ext cx="8534401" cy="769851"/>
          </a:xfrm>
        </p:spPr>
        <p:txBody>
          <a:bodyPr/>
          <a:lstStyle/>
          <a:p>
            <a:r>
              <a:rPr lang="fr-FR" b="1" dirty="0"/>
              <a:t>Problem Statement</a:t>
            </a:r>
          </a:p>
        </p:txBody>
      </p:sp>
      <p:sp>
        <p:nvSpPr>
          <p:cNvPr id="5" name="Rectangle 2">
            <a:extLst>
              <a:ext uri="{FF2B5EF4-FFF2-40B4-BE49-F238E27FC236}">
                <a16:creationId xmlns:a16="http://schemas.microsoft.com/office/drawing/2014/main" id="{B69AD105-932B-4F4F-936E-E71479CC0748}"/>
              </a:ext>
            </a:extLst>
          </p:cNvPr>
          <p:cNvSpPr>
            <a:spLocks noChangeArrowheads="1"/>
          </p:cNvSpPr>
          <p:nvPr/>
        </p:nvSpPr>
        <p:spPr bwMode="auto">
          <a:xfrm>
            <a:off x="1710905" y="1888635"/>
            <a:ext cx="897239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Existing exoskeleton systems struggle with smooth, flexible movements.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Current control methods do not adapt well to varying tasks. PID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Prediction of the human movement is hard due to the Absence of real time prediction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of brain decision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Weakness in Adapting to the different users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Placeholder 5">
            <a:extLst>
              <a:ext uri="{FF2B5EF4-FFF2-40B4-BE49-F238E27FC236}">
                <a16:creationId xmlns:a16="http://schemas.microsoft.com/office/drawing/2014/main" id="{78415EF6-E2FC-497C-802F-9E4207042789}"/>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54075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14858" y="176463"/>
            <a:ext cx="6118954" cy="927793"/>
          </a:xfrm>
        </p:spPr>
        <p:txBody>
          <a:bodyPr/>
          <a:lstStyle/>
          <a:p>
            <a:r>
              <a:rPr lang="fr-FR" dirty="0"/>
              <a:t>Project Goals</a:t>
            </a:r>
          </a:p>
        </p:txBody>
      </p:sp>
      <p:sp>
        <p:nvSpPr>
          <p:cNvPr id="4" name="Rectangle 1">
            <a:extLst>
              <a:ext uri="{FF2B5EF4-FFF2-40B4-BE49-F238E27FC236}">
                <a16:creationId xmlns:a16="http://schemas.microsoft.com/office/drawing/2014/main" id="{4384C5D5-6A3A-4A12-B68A-B10F333B441F}"/>
              </a:ext>
            </a:extLst>
          </p:cNvPr>
          <p:cNvSpPr>
            <a:spLocks noGrp="1" noChangeArrowheads="1"/>
          </p:cNvSpPr>
          <p:nvPr>
            <p:ph type="body" idx="1"/>
          </p:nvPr>
        </p:nvSpPr>
        <p:spPr bwMode="auto">
          <a:xfrm>
            <a:off x="2506692" y="895553"/>
            <a:ext cx="943399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Improve exoskeleton movement flexibility using Reinforcement Learning and </a:t>
            </a:r>
          </a:p>
          <a:p>
            <a:pPr defTabSz="914400" eaLnBrk="0" fontAlgn="base" hangingPunct="0">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Achieve smoother, more natural user interactions.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Using reinforcement learning because the interaction is in real time between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Exoskeleton and User and needs to finetuning base on interaction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Of each user with Exoskeleton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Build virtual environment to train our reinforcement learning first there due to the: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1.It could b</a:t>
            </a:r>
            <a:r>
              <a:rPr lang="en-US" altLang="en-US" dirty="0">
                <a:solidFill>
                  <a:schemeClr val="tx1"/>
                </a:solidFill>
                <a:latin typeface="Arial" panose="020B0604020202020204" pitchFamily="34" charset="0"/>
              </a:rPr>
              <a:t>e dangerous to train the model first on human due to the possible overshooting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2.it takes long time and lots of iteration for training more than a Million iteration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Training and testing model in virtual environments and then testing on  the real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 Exoskeleton robots and </a:t>
            </a:r>
            <a:r>
              <a:rPr kumimoji="0" lang="en-US" altLang="en-US" sz="1800" b="0" i="0" u="none" strike="noStrike" cap="none" normalizeH="0" baseline="0" dirty="0">
                <a:ln>
                  <a:noFill/>
                </a:ln>
                <a:solidFill>
                  <a:schemeClr val="tx1"/>
                </a:solidFill>
                <a:effectLst/>
                <a:latin typeface="Arial" panose="020B0604020202020204" pitchFamily="34" charset="0"/>
              </a:rPr>
              <a:t>Finetuning based on different humans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9" name="Picture 3">
            <a:extLst>
              <a:ext uri="{FF2B5EF4-FFF2-40B4-BE49-F238E27FC236}">
                <a16:creationId xmlns:a16="http://schemas.microsoft.com/office/drawing/2014/main" id="{3F474E46-7714-4A3F-9B80-AECAF7081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87765"/>
            <a:ext cx="2404241" cy="223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02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81244" y="157941"/>
            <a:ext cx="8534401" cy="713727"/>
          </a:xfrm>
        </p:spPr>
        <p:txBody>
          <a:bodyPr/>
          <a:lstStyle/>
          <a:p>
            <a:r>
              <a:rPr lang="fr-FR" b="1" dirty="0"/>
              <a:t>Existing Simulation Environment</a:t>
            </a:r>
            <a:endParaRPr lang="fr-FR" dirty="0"/>
          </a:p>
        </p:txBody>
      </p:sp>
      <p:sp>
        <p:nvSpPr>
          <p:cNvPr id="4" name="Rectangle 1">
            <a:extLst>
              <a:ext uri="{FF2B5EF4-FFF2-40B4-BE49-F238E27FC236}">
                <a16:creationId xmlns:a16="http://schemas.microsoft.com/office/drawing/2014/main" id="{6C57E914-91D3-4B0F-9C40-4A1F25210682}"/>
              </a:ext>
            </a:extLst>
          </p:cNvPr>
          <p:cNvSpPr>
            <a:spLocks noGrp="1" noChangeArrowheads="1"/>
          </p:cNvSpPr>
          <p:nvPr>
            <p:ph type="body" idx="1"/>
          </p:nvPr>
        </p:nvSpPr>
        <p:spPr bwMode="auto">
          <a:xfrm>
            <a:off x="1940614" y="814039"/>
            <a:ext cx="894668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Utilize tools like Gazebo and MuJoCo for simulation.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Works base on Physical formulas of the environment but not as good as simulation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From rea</a:t>
            </a:r>
            <a:r>
              <a:rPr lang="en-US" altLang="en-US" dirty="0">
                <a:solidFill>
                  <a:schemeClr val="tx1"/>
                </a:solidFill>
                <a:latin typeface="Arial" panose="020B0604020202020204" pitchFamily="34" charset="0"/>
              </a:rPr>
              <a:t>l dataset of the Exoskeleton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Takes long time for simulating due to the graphic engine base methods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Hard to modify the environment because they are not based on the data of the Model</a:t>
            </a:r>
          </a:p>
        </p:txBody>
      </p:sp>
      <p:pic>
        <p:nvPicPr>
          <p:cNvPr id="5" name="Picture 4">
            <a:extLst>
              <a:ext uri="{FF2B5EF4-FFF2-40B4-BE49-F238E27FC236}">
                <a16:creationId xmlns:a16="http://schemas.microsoft.com/office/drawing/2014/main" id="{285EABEF-0FAE-4A6C-933A-95D70C4E076D}"/>
              </a:ext>
            </a:extLst>
          </p:cNvPr>
          <p:cNvPicPr>
            <a:picLocks noChangeAspect="1"/>
          </p:cNvPicPr>
          <p:nvPr/>
        </p:nvPicPr>
        <p:blipFill>
          <a:blip r:embed="rId2"/>
          <a:stretch>
            <a:fillRect/>
          </a:stretch>
        </p:blipFill>
        <p:spPr>
          <a:xfrm>
            <a:off x="28575" y="4027368"/>
            <a:ext cx="5008646" cy="2830632"/>
          </a:xfrm>
          <a:prstGeom prst="rect">
            <a:avLst/>
          </a:prstGeom>
        </p:spPr>
      </p:pic>
    </p:spTree>
    <p:extLst>
      <p:ext uri="{BB962C8B-B14F-4D97-AF65-F5344CB8AC3E}">
        <p14:creationId xmlns:p14="http://schemas.microsoft.com/office/powerpoint/2010/main" val="374797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33618" y="190900"/>
            <a:ext cx="8534401" cy="1055717"/>
          </a:xfrm>
        </p:spPr>
        <p:txBody>
          <a:bodyPr>
            <a:normAutofit fontScale="90000"/>
          </a:bodyPr>
          <a:lstStyle/>
          <a:p>
            <a:r>
              <a:rPr lang="fr-FR" b="1" dirty="0"/>
              <a:t>Proposed Method Infographic</a:t>
            </a:r>
            <a:br>
              <a:rPr lang="fr-FR" b="1" dirty="0"/>
            </a:br>
            <a:endParaRPr lang="fr-FR" dirty="0"/>
          </a:p>
        </p:txBody>
      </p:sp>
      <p:sp>
        <p:nvSpPr>
          <p:cNvPr id="3" name="Espace réservé du texte 2"/>
          <p:cNvSpPr>
            <a:spLocks noGrp="1"/>
          </p:cNvSpPr>
          <p:nvPr>
            <p:ph type="body" idx="1"/>
          </p:nvPr>
        </p:nvSpPr>
        <p:spPr/>
        <p:txBody>
          <a:bodyPr/>
          <a:lstStyle/>
          <a:p>
            <a:r>
              <a:rPr lang="fr-FR" dirty="0"/>
              <a:t>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927" y="1073801"/>
            <a:ext cx="9892145" cy="5361709"/>
          </a:xfrm>
          <a:prstGeom prst="rect">
            <a:avLst/>
          </a:prstGeom>
        </p:spPr>
      </p:pic>
    </p:spTree>
    <p:extLst>
      <p:ext uri="{BB962C8B-B14F-4D97-AF65-F5344CB8AC3E}">
        <p14:creationId xmlns:p14="http://schemas.microsoft.com/office/powerpoint/2010/main" val="1998075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44185" y="214405"/>
            <a:ext cx="4884822" cy="952731"/>
          </a:xfrm>
        </p:spPr>
        <p:txBody>
          <a:bodyPr>
            <a:normAutofit/>
          </a:bodyPr>
          <a:lstStyle/>
          <a:p>
            <a:r>
              <a:rPr lang="fr-FR" sz="2800" b="1" dirty="0"/>
              <a:t>Data Preparation</a:t>
            </a:r>
            <a:br>
              <a:rPr lang="fr-FR" sz="2800" b="1" dirty="0"/>
            </a:br>
            <a:endParaRPr lang="fr-FR" sz="2800" dirty="0"/>
          </a:p>
        </p:txBody>
      </p:sp>
      <p:sp>
        <p:nvSpPr>
          <p:cNvPr id="4" name="Rectangle 1">
            <a:extLst>
              <a:ext uri="{FF2B5EF4-FFF2-40B4-BE49-F238E27FC236}">
                <a16:creationId xmlns:a16="http://schemas.microsoft.com/office/drawing/2014/main" id="{D00A1B16-845E-4299-BAB9-8EA3507684C4}"/>
              </a:ext>
            </a:extLst>
          </p:cNvPr>
          <p:cNvSpPr>
            <a:spLocks noGrp="1" noChangeArrowheads="1"/>
          </p:cNvSpPr>
          <p:nvPr>
            <p:ph type="body" idx="1"/>
          </p:nvPr>
        </p:nvSpPr>
        <p:spPr bwMode="auto">
          <a:xfrm>
            <a:off x="2784852" y="784124"/>
            <a:ext cx="898566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Collected and cleaned relevant data for training models.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used Torque of Human and Torque of Exoskeleton as a input and Angular velocity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A</a:t>
            </a:r>
            <a:r>
              <a:rPr kumimoji="0" lang="en-US" altLang="en-US" sz="1800" b="0" i="0" u="none" strike="noStrike" cap="none" normalizeH="0" baseline="0" dirty="0">
                <a:ln>
                  <a:noFill/>
                </a:ln>
                <a:solidFill>
                  <a:schemeClr val="tx1"/>
                </a:solidFill>
                <a:effectLst/>
                <a:latin typeface="Arial" panose="020B0604020202020204" pitchFamily="34" charset="0"/>
              </a:rPr>
              <a:t>s an </a:t>
            </a:r>
            <a:r>
              <a:rPr lang="en-US" altLang="en-US" dirty="0">
                <a:solidFill>
                  <a:schemeClr val="tx1"/>
                </a:solidFill>
                <a:latin typeface="Arial" panose="020B0604020202020204" pitchFamily="34" charset="0"/>
              </a:rPr>
              <a:t>output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Concatenating of 6 different data from previous experiment with Exoskeleton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Ensured data is representative of real-world scenarios. </a:t>
            </a:r>
          </a:p>
        </p:txBody>
      </p:sp>
      <p:pic>
        <p:nvPicPr>
          <p:cNvPr id="6" name="Picture 5">
            <a:extLst>
              <a:ext uri="{FF2B5EF4-FFF2-40B4-BE49-F238E27FC236}">
                <a16:creationId xmlns:a16="http://schemas.microsoft.com/office/drawing/2014/main" id="{E0C91B52-2B65-4367-A599-426BDE18AE39}"/>
              </a:ext>
            </a:extLst>
          </p:cNvPr>
          <p:cNvPicPr>
            <a:picLocks noChangeAspect="1"/>
          </p:cNvPicPr>
          <p:nvPr/>
        </p:nvPicPr>
        <p:blipFill>
          <a:blip r:embed="rId2"/>
          <a:stretch>
            <a:fillRect/>
          </a:stretch>
        </p:blipFill>
        <p:spPr>
          <a:xfrm>
            <a:off x="0" y="4395537"/>
            <a:ext cx="6044154" cy="2462463"/>
          </a:xfrm>
          <a:prstGeom prst="rect">
            <a:avLst/>
          </a:prstGeom>
        </p:spPr>
      </p:pic>
    </p:spTree>
    <p:extLst>
      <p:ext uri="{BB962C8B-B14F-4D97-AF65-F5344CB8AC3E}">
        <p14:creationId xmlns:p14="http://schemas.microsoft.com/office/powerpoint/2010/main" val="924241634"/>
      </p:ext>
    </p:extLst>
  </p:cSld>
  <p:clrMapOvr>
    <a:masterClrMapping/>
  </p:clrMapOvr>
</p:sld>
</file>

<file path=ppt/theme/theme1.xml><?xml version="1.0" encoding="utf-8"?>
<a:theme xmlns:a="http://schemas.openxmlformats.org/drawingml/2006/main" name="Secteur">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661</TotalTime>
  <Words>906</Words>
  <Application>Microsoft Office PowerPoint</Application>
  <PresentationFormat>Widescreen</PresentationFormat>
  <Paragraphs>162</Paragraphs>
  <Slides>19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19</vt:i4>
      </vt:variant>
    </vt:vector>
  </HeadingPairs>
  <TitlesOfParts>
    <vt:vector size="23" baseType="lpstr">
      <vt:lpstr>Arial</vt:lpstr>
      <vt:lpstr>Century Gothic</vt:lpstr>
      <vt:lpstr>Wingdings 3</vt:lpstr>
      <vt:lpstr>Secteur</vt:lpstr>
      <vt:lpstr>fdgf</vt:lpstr>
      <vt:lpstr>Background : Exoskeleton Robots </vt:lpstr>
      <vt:lpstr> </vt:lpstr>
      <vt:lpstr>Background: Existing Control Methods</vt:lpstr>
      <vt:lpstr>Problem Statement</vt:lpstr>
      <vt:lpstr>Project Goals</vt:lpstr>
      <vt:lpstr>Existing Simulation Environment</vt:lpstr>
      <vt:lpstr>Proposed Method Infographic </vt:lpstr>
      <vt:lpstr>Data Preparation </vt:lpstr>
      <vt:lpstr>Training the Simulator Models</vt:lpstr>
      <vt:lpstr>Learning Models Results graph</vt:lpstr>
      <vt:lpstr>Loss function of models comparison</vt:lpstr>
      <vt:lpstr>Flash-back </vt:lpstr>
      <vt:lpstr>Reward Function and Self State</vt:lpstr>
      <vt:lpstr>Reinforcement Learning Agent PPO (Proximal Policy Optimization)</vt:lpstr>
      <vt:lpstr>Reinforcement Learning Results</vt:lpstr>
      <vt:lpstr>Result interpretation  </vt:lpstr>
      <vt:lpstr>Conclusions and Future Works</vt:lpstr>
      <vt:lpstr>Thank you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fdgf</dc:title>
  <dc:creator>Ali</dc:creator>
  <cp:lastModifiedBy>gioele mattioli</cp:lastModifiedBy>
  <cp:revision>44</cp:revision>
  <dcterms:created xsi:type="dcterms:W3CDTF">2024-09-04T12:57:14Z</dcterms:created>
  <dcterms:modified xsi:type="dcterms:W3CDTF">2024-10-14T10:46:56Z</dcterms:modified>
</cp:coreProperties>
</file>